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8CDB2-4505-4F3A-99BD-C409DBE7B600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6E90-0CFC-4B3B-9BD0-1070B37FC9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78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2F13-3E1A-42FE-BC9E-E00004C5FE94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64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A90D7-D309-4298-9431-93DE7E030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8B8158-5A93-42DF-9735-242A94324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EFFCD-A2B7-48C7-A789-A62102B0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0D069-FE0D-4BF3-8764-CAF9A901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C3B20-B1B6-4F80-970D-24990AB6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557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D16B-AA55-4394-A473-064F2CE4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37C2E9-E40C-4D8D-8EF5-D868ECC22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E0939-2891-4B23-9376-017820E4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CAED5-4AB2-4A7B-99B1-87F4F91E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B0042-3698-432F-874F-C8E603E1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863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7344FF-72C6-41F7-86A4-E684839FF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1FE48-2331-4508-8477-69FA3EDBD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5AF26-9E0E-4D81-B974-76F95DDB7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12ED7-FF17-429A-B3A2-C1255B60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0457D-99CA-494D-8A15-7605B42A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92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D020-E67A-4228-9FEB-4C4FFD2D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77130-B85D-41DC-A743-2F568B3EB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9F351-0CD5-4B43-A776-5D6DB418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468F3-42DB-46B9-B644-E2DDBFCE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4803C-9B11-4AAD-AC04-86FFDC4D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902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AA88-1B89-4379-BB41-D3D936DB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2D65D-F9F1-4EA1-B771-32C3E4E3F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4A297-A7EC-4C08-8FC6-5456632D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779C4-CE69-4C3F-BA6F-A2A48F3E3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0A090-48A1-49DC-9CF3-10C13BF5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530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7C6E6-44C1-45B6-9470-8000264B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82A4B-0A25-48A8-8387-A2A3B5FDD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C4C37-3EF7-4337-9F12-76209F50A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507D4-BA22-4933-9D4E-E6099DA35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5B5AA-1625-43B4-A2D8-B9033B3B8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3EA89-D8D0-4D18-A3AB-0A99B6F5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548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40974-B9F4-4D2D-9260-88CD5B210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A3E97-732D-40C7-9954-BEFD2092C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06F7C-6BDC-448B-B1B0-E5E815A9B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315D7C-60DC-4BF6-9B21-EA49B7E08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B2B5F0-EEB1-4791-ABD1-C9D7D6042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46C52E-3C01-4A18-B641-3F818D24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27005-9244-4AB7-B1C1-742381E4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BE5CE1-3DEE-4CBF-AAC0-6BB41DB9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380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C404-AB7D-4969-AD56-8348BF65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F4BD7-C5EA-4380-9DFB-9E551EEF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2E481-0932-4B4F-ABF2-B50E59EE5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D55D9-E89D-49D1-AB02-370B4D95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495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F98EA-EA7A-47C1-943A-3E86AA2F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30F981-83C7-4B5C-8722-0E3EFCE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E714D-CA1B-4215-9BD1-8AB52442C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1818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338C1-4138-41D1-8681-7DAB29887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F63B-6311-412A-B3B1-E82B0670D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8E590-4B43-4C1C-AA3A-D4ACEEEE0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F1BA9-C447-40FC-8003-FDB8AAC9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6FAC1-7E50-4429-8A59-ACF1241C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A4B6B-D0A3-4E34-BD50-4D377214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505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2439-AE9B-43A8-9C97-6C0662FD1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4A33D0-8858-4FEC-A3B7-ADF6C4083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A41F9-F3ED-48C6-B635-1E1A93D1E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9C938-B6AC-4CEC-9685-3155F1F7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72F06-0E65-4ED4-950D-79DCBE4C2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F5D89-BD51-43F8-88F1-867748E5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124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89592-0B5C-4F61-90EA-97F8C351E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CE13A-E08A-4C3A-A600-D45C70D60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A26A1-33F5-425D-8B8E-D2DA77125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96050-8289-4868-81DB-990528FC523D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88751-D4B7-4380-9787-2DC31DFBC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71ACF-0581-40D3-97F0-04CC2D70F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C086B-1426-44F5-A6FA-A32DE079C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375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46BD5-10C3-4BEF-BD46-28FFB56201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AF62A-CFE4-43C4-AF7B-D8F283D3D6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22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1B4770A-4ADD-4C4A-BFF9-BB1B2B9FF548}"/>
              </a:ext>
            </a:extLst>
          </p:cNvPr>
          <p:cNvGrpSpPr/>
          <p:nvPr/>
        </p:nvGrpSpPr>
        <p:grpSpPr>
          <a:xfrm>
            <a:off x="651524" y="1418167"/>
            <a:ext cx="2598842" cy="3348072"/>
            <a:chOff x="542194" y="2909037"/>
            <a:chExt cx="2598842" cy="334807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46F6060-630F-4C98-893D-362020227562}"/>
                </a:ext>
              </a:extLst>
            </p:cNvPr>
            <p:cNvSpPr/>
            <p:nvPr/>
          </p:nvSpPr>
          <p:spPr>
            <a:xfrm>
              <a:off x="542194" y="2909037"/>
              <a:ext cx="2598842" cy="643654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Good ventilation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6B2EDF9-505F-4563-B524-02BBC10B44C0}"/>
                </a:ext>
              </a:extLst>
            </p:cNvPr>
            <p:cNvSpPr/>
            <p:nvPr/>
          </p:nvSpPr>
          <p:spPr>
            <a:xfrm>
              <a:off x="542194" y="3674235"/>
              <a:ext cx="2598842" cy="2582874"/>
            </a:xfrm>
            <a:prstGeom prst="roundRect">
              <a:avLst>
                <a:gd name="adj" fmla="val 19465"/>
              </a:avLst>
            </a:prstGeom>
            <a:solidFill>
              <a:schemeClr val="bg1">
                <a:lumMod val="85000"/>
                <a:alpha val="6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As TB can remain suspended in the air for several hours with no ventilation</a:t>
              </a:r>
              <a:endParaRPr kumimoji="0" lang="en-US" sz="1600" b="0" i="0" u="none" strike="noStrike" kern="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B93E369-1233-4B10-A441-F12D896A502F}"/>
              </a:ext>
            </a:extLst>
          </p:cNvPr>
          <p:cNvGrpSpPr/>
          <p:nvPr/>
        </p:nvGrpSpPr>
        <p:grpSpPr>
          <a:xfrm>
            <a:off x="3403433" y="1418167"/>
            <a:ext cx="2598842" cy="3348072"/>
            <a:chOff x="542194" y="2909037"/>
            <a:chExt cx="2598842" cy="334807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8DE7AF6C-4A2C-4033-AACB-EE0170573D41}"/>
                </a:ext>
              </a:extLst>
            </p:cNvPr>
            <p:cNvSpPr/>
            <p:nvPr/>
          </p:nvSpPr>
          <p:spPr>
            <a:xfrm>
              <a:off x="542194" y="2909037"/>
              <a:ext cx="2598842" cy="643654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Natural light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4FA7659E-5577-4776-A21A-059A3B8BF970}"/>
                </a:ext>
              </a:extLst>
            </p:cNvPr>
            <p:cNvSpPr/>
            <p:nvPr/>
          </p:nvSpPr>
          <p:spPr>
            <a:xfrm>
              <a:off x="542194" y="3674235"/>
              <a:ext cx="2598842" cy="2582874"/>
            </a:xfrm>
            <a:prstGeom prst="roundRect">
              <a:avLst>
                <a:gd name="adj" fmla="val 19465"/>
              </a:avLst>
            </a:prstGeom>
            <a:solidFill>
              <a:schemeClr val="bg1">
                <a:lumMod val="85000"/>
                <a:alpha val="6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UV light kills off TB bacteria</a:t>
              </a:r>
              <a:endParaRPr kumimoji="0" lang="en-US" sz="1600" b="0" i="0" u="none" strike="noStrike" kern="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0F3B53C-8497-4353-986F-3C0217C57A31}"/>
              </a:ext>
            </a:extLst>
          </p:cNvPr>
          <p:cNvGrpSpPr/>
          <p:nvPr/>
        </p:nvGrpSpPr>
        <p:grpSpPr>
          <a:xfrm>
            <a:off x="6205330" y="1418167"/>
            <a:ext cx="2598842" cy="3348072"/>
            <a:chOff x="542194" y="2909037"/>
            <a:chExt cx="2598842" cy="334807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5D76FB-6FEA-47BC-B261-43E15C22AE06}"/>
                </a:ext>
              </a:extLst>
            </p:cNvPr>
            <p:cNvSpPr/>
            <p:nvPr/>
          </p:nvSpPr>
          <p:spPr>
            <a:xfrm>
              <a:off x="542194" y="2909037"/>
              <a:ext cx="2598842" cy="643654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Good hygiene 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B1579CCE-AEBE-43C8-B0EB-3F14EA617417}"/>
                </a:ext>
              </a:extLst>
            </p:cNvPr>
            <p:cNvSpPr/>
            <p:nvPr/>
          </p:nvSpPr>
          <p:spPr>
            <a:xfrm>
              <a:off x="542194" y="3674235"/>
              <a:ext cx="2598842" cy="2582874"/>
            </a:xfrm>
            <a:prstGeom prst="roundRect">
              <a:avLst>
                <a:gd name="adj" fmla="val 19465"/>
              </a:avLst>
            </a:prstGeom>
            <a:solidFill>
              <a:schemeClr val="bg1">
                <a:lumMod val="85000"/>
                <a:alpha val="6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Covering the mouth and nose when coughing or sneezing reduces the spread of TB bacteria</a:t>
              </a:r>
              <a:endParaRPr kumimoji="0" lang="en-US" sz="1600" b="0" i="0" u="none" strike="noStrike" kern="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956F694-4267-44E0-9245-20235CF1F6D3}"/>
              </a:ext>
            </a:extLst>
          </p:cNvPr>
          <p:cNvGrpSpPr/>
          <p:nvPr/>
        </p:nvGrpSpPr>
        <p:grpSpPr>
          <a:xfrm>
            <a:off x="9007227" y="1418167"/>
            <a:ext cx="2598842" cy="3348072"/>
            <a:chOff x="542194" y="2909037"/>
            <a:chExt cx="2598842" cy="334807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BACE556-90DD-4BA0-BC10-71D1FA9CC530}"/>
                </a:ext>
              </a:extLst>
            </p:cNvPr>
            <p:cNvSpPr/>
            <p:nvPr/>
          </p:nvSpPr>
          <p:spPr>
            <a:xfrm>
              <a:off x="542194" y="2909037"/>
              <a:ext cx="2598842" cy="643654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Childhood vaccination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4EA97221-0175-4BA0-99D3-EEAC36FCCE36}"/>
                </a:ext>
              </a:extLst>
            </p:cNvPr>
            <p:cNvSpPr/>
            <p:nvPr/>
          </p:nvSpPr>
          <p:spPr>
            <a:xfrm>
              <a:off x="542194" y="3674235"/>
              <a:ext cx="2598842" cy="2582874"/>
            </a:xfrm>
            <a:prstGeom prst="roundRect">
              <a:avLst>
                <a:gd name="adj" fmla="val 19465"/>
              </a:avLst>
            </a:prstGeom>
            <a:solidFill>
              <a:schemeClr val="bg1">
                <a:lumMod val="85000"/>
                <a:alpha val="6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BCG vaccination at birth that prevents serious forms of TB i.e. </a:t>
              </a:r>
              <a:r>
                <a:rPr kumimoji="0" lang="en-MY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milliary</a:t>
              </a: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TB and TB meningitis</a:t>
              </a:r>
              <a:endParaRPr kumimoji="0" lang="en-US" sz="1600" b="0" i="0" u="none" strike="noStrike" kern="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5A8A1918-3010-4596-8377-681A17595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76" y="3614239"/>
            <a:ext cx="1080000" cy="1080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AE1C339-FDF8-4A0B-8D65-0CA48438D2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547" y="3614239"/>
            <a:ext cx="1080000" cy="1080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5662B27-E30C-43DC-97F6-3AA43CB162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51" y="3614239"/>
            <a:ext cx="1080000" cy="10800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5AF7773-9A79-4A52-9FFE-5BE6D221F4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715" y="3614239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3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2</cp:revision>
  <dcterms:created xsi:type="dcterms:W3CDTF">2023-03-28T10:31:41Z</dcterms:created>
  <dcterms:modified xsi:type="dcterms:W3CDTF">2023-03-28T10:41:01Z</dcterms:modified>
</cp:coreProperties>
</file>